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8" Type="http://schemas.openxmlformats.org/officeDocument/2006/relationships/viewProps" Target="viewProps.xml" /><Relationship Id="rId3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40" Type="http://schemas.openxmlformats.org/officeDocument/2006/relationships/tableStyles" Target="tableStyles.xml" /><Relationship Id="rId3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3.png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6.png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7.png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png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png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0.png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3" Type="http://schemas.openxmlformats.org/officeDocument/2006/relationships/image" Target="../media/image12.png" /><Relationship Id="rId2" Type="http://schemas.openxmlformats.org/officeDocument/2006/relationships/image" Target="../media/image11.png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pn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FRW Back-Office Officer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Friends Recruitment World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4. Dashboard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URL:</a:t>
            </a:r>
            <a:r>
              <a:rPr/>
              <a:t> </a:t>
            </a:r>
            <a:r>
              <a:rPr>
                <a:latin typeface="Courier"/>
              </a:rPr>
              <a:t>/[locale]/admin/ops</a:t>
            </a:r>
          </a:p>
          <a:p>
            <a:pPr lvl="0" indent="0" marL="0">
              <a:buNone/>
            </a:pPr>
            <a:r>
              <a:rPr/>
              <a:t>Four KPI cards + a Passengers-by-Stage breakdown. Counts are live — refresh page to update.</a:t>
            </a:r>
          </a:p>
        </p:txBody>
      </p:sp>
      <p:pic>
        <p:nvPicPr>
          <p:cNvPr descr="images/diagram-3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727200"/>
            <a:ext cx="5105400" cy="812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How to read:</a:t>
            </a:r>
            <a:r>
              <a:rPr/>
              <a:t> - Tones — red = blocked, amber = waiting, green = good. - Click no actions on cards (read-only summary). Drill in via side-nav modules.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5. Agents module</a:t>
            </a:r>
          </a:p>
        </p:txBody>
      </p:sp>
      <p:pic>
        <p:nvPicPr>
          <p:cNvPr descr="images/diagram-4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95700" y="1193800"/>
            <a:ext cx="17526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5.1 Service Agent</a:t>
            </a:r>
          </a:p>
          <a:p>
            <a:pPr lvl="0" indent="0" marL="0">
              <a:buNone/>
            </a:pPr>
            <a:r>
              <a:rPr b="1"/>
              <a:t>Purpose:</a:t>
            </a:r>
            <a:r>
              <a:rPr/>
              <a:t> vendors who provide a service — medical centre, visa-stamping agent, TTC, ticketing agency.</a:t>
            </a:r>
          </a:p>
          <a:p>
            <a:pPr lvl="0" indent="0" marL="0">
              <a:buNone/>
            </a:pPr>
            <a:r>
              <a:rPr b="1"/>
              <a:t>Fields:</a:t>
            </a:r>
            <a:r>
              <a:rPr/>
              <a:t> group, name, NID, gender, parents, address, country, district, contact, emergency contact.</a:t>
            </a:r>
          </a:p>
          <a:p>
            <a:pPr lvl="0" indent="0" marL="0">
              <a:buNone/>
            </a:pPr>
            <a:r>
              <a:rPr b="1"/>
              <a:t>Workflow:</a:t>
            </a:r>
            <a:r>
              <a:rPr/>
              <a:t> 1. Click </a:t>
            </a:r>
            <a:r>
              <a:rPr>
                <a:latin typeface="Courier"/>
              </a:rPr>
              <a:t>+ Add New</a:t>
            </a:r>
            <a:r>
              <a:rPr/>
              <a:t>. 2. Fill all fields (NID + contact mandatory for KYC). 3. Save → row appears in list. 4. Edit via pencil icon. Status toggle ACTIVE/INACTIVE only — never delete (FK to Placement.visa.serviceAgent).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5.2 Passenger Agent</a:t>
            </a:r>
          </a:p>
          <a:p>
            <a:pPr lvl="0" indent="0" marL="0">
              <a:buNone/>
            </a:pPr>
            <a:r>
              <a:rPr b="1"/>
              <a:t>Purpose:</a:t>
            </a:r>
            <a:r>
              <a:rPr/>
              <a:t> sub-broker who refers workers. Earns commission per departure.</a:t>
            </a:r>
          </a:p>
          <a:p>
            <a:pPr lvl="0" indent="0" marL="0">
              <a:buNone/>
            </a:pPr>
            <a:r>
              <a:rPr b="1"/>
              <a:t>Fields:</a:t>
            </a:r>
            <a:r>
              <a:rPr/>
              <a:t> agent code (unique — used for login), agent group, name, NID, image, parents, address, contact, emergency, optional User link (for portal login).</a:t>
            </a:r>
          </a:p>
          <a:p>
            <a:pPr lvl="0" indent="0" marL="0">
              <a:buNone/>
            </a:pPr>
            <a:r>
              <a:rPr b="1"/>
              <a:t>Workflow:</a:t>
            </a:r>
            <a:r>
              <a:rPr/>
              <a:t> 1. </a:t>
            </a:r>
            <a:r>
              <a:rPr>
                <a:latin typeface="Courier"/>
              </a:rPr>
              <a:t>+ Add New</a:t>
            </a:r>
            <a:r>
              <a:rPr/>
              <a:t> → fill, upload image. 2. To grant portal login: create a User with role </a:t>
            </a:r>
            <a:r>
              <a:rPr>
                <a:latin typeface="Courier"/>
              </a:rPr>
              <a:t>PASSENGER_AGENT</a:t>
            </a:r>
            <a:r>
              <a:rPr/>
              <a:t> and assign </a:t>
            </a:r>
            <a:r>
              <a:rPr>
                <a:latin typeface="Courier"/>
              </a:rPr>
              <a:t>userId</a:t>
            </a:r>
            <a:r>
              <a:rPr/>
              <a:t>. Login URL: </a:t>
            </a:r>
            <a:r>
              <a:rPr>
                <a:latin typeface="Courier"/>
              </a:rPr>
              <a:t>/[locale]/login</a:t>
            </a:r>
            <a:r>
              <a:rPr/>
              <a:t>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5.3 Foreign Company</a:t>
            </a:r>
          </a:p>
          <a:p>
            <a:pPr lvl="0" indent="0" marL="0">
              <a:buNone/>
            </a:pPr>
            <a:r>
              <a:rPr b="1"/>
              <a:t>Purpose:</a:t>
            </a:r>
            <a:r>
              <a:rPr/>
              <a:t> employer abroad (Saudi co, Kuwaiti co, etc).</a:t>
            </a:r>
          </a:p>
          <a:p>
            <a:pPr lvl="0" indent="0" marL="0">
              <a:buNone/>
            </a:pPr>
            <a:r>
              <a:rPr b="1"/>
              <a:t>Fields:</a:t>
            </a:r>
            <a:r>
              <a:rPr/>
              <a:t> name, country, stamp image, signature image, agreement docs (multi-file).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5.4 Demand</a:t>
            </a:r>
          </a:p>
          <a:p>
            <a:pPr lvl="0" indent="0" marL="0">
              <a:buNone/>
            </a:pPr>
            <a:r>
              <a:rPr b="1"/>
              <a:t>Purpose:</a:t>
            </a:r>
            <a:r>
              <a:rPr/>
              <a:t> job order from a foreign company. Drives the Circular and what positions can be filled.</a:t>
            </a:r>
          </a:p>
          <a:p>
            <a:pPr lvl="0" indent="0" marL="0">
              <a:buNone/>
            </a:pPr>
            <a:r>
              <a:rPr b="1"/>
              <a:t>Fields:</a:t>
            </a:r>
            <a:r>
              <a:rPr/>
              <a:t> foreign company, visa agent, country, category, quantity, salary, purchase rate, office rate, status (ACTIVE/CLOSED), notes.</a:t>
            </a:r>
          </a:p>
          <a:p>
            <a:pPr lvl="0" indent="0" marL="0">
              <a:buNone/>
            </a:pPr>
            <a:r>
              <a:rPr b="1"/>
              <a:t>Why office rate matters:</a:t>
            </a:r>
            <a:r>
              <a:rPr/>
              <a:t> auto-commission on departure is calculated as 5% of </a:t>
            </a:r>
            <a:r>
              <a:rPr>
                <a:latin typeface="Courier"/>
              </a:rPr>
              <a:t>officeRate</a:t>
            </a:r>
            <a:r>
              <a:rPr/>
              <a:t>. Set it correctly.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5.5 Circular</a:t>
            </a:r>
          </a:p>
          <a:p>
            <a:pPr lvl="0" indent="0" marL="0">
              <a:buNone/>
            </a:pPr>
            <a:r>
              <a:rPr b="1"/>
              <a:t>Purpose:</a:t>
            </a:r>
            <a:r>
              <a:rPr/>
              <a:t> printable list of all ACTIVE demands. Display only — no edit.</a:t>
            </a:r>
          </a:p>
          <a:p>
            <a:pPr lvl="0" indent="0" marL="0">
              <a:buNone/>
            </a:pPr>
            <a:r>
              <a:rPr/>
              <a:t>Click “Print” to generate a printable A4 sheet.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5.6 Visa Entry</a:t>
            </a:r>
          </a:p>
          <a:p>
            <a:pPr lvl="0" indent="0" marL="0">
              <a:buNone/>
            </a:pPr>
            <a:r>
              <a:rPr b="1"/>
              <a:t>Purpose:</a:t>
            </a:r>
            <a:r>
              <a:rPr/>
              <a:t> quick-edit visa data per passenger, filtered to those not yet DEPARTED.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6. Passenger module</a:t>
            </a:r>
          </a:p>
        </p:txBody>
      </p:sp>
      <p:pic>
        <p:nvPicPr>
          <p:cNvPr descr="images/diagram-5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997200" y="1193800"/>
            <a:ext cx="3136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6.1 Recruiting</a:t>
            </a:r>
          </a:p>
          <a:p>
            <a:pPr lvl="0" indent="0" marL="0">
              <a:buNone/>
            </a:pPr>
            <a:r>
              <a:rPr b="1"/>
              <a:t>Where new workers are added.</a:t>
            </a:r>
            <a:r>
              <a:rPr/>
              <a:t> First step for every passenger.</a:t>
            </a:r>
          </a:p>
          <a:p>
            <a:pPr lvl="0" indent="0" marL="0">
              <a:buNone/>
            </a:pPr>
            <a:r>
              <a:rPr/>
              <a:t>Mandatory: Job ID (auto-generated </a:t>
            </a:r>
            <a:r>
              <a:rPr>
                <a:latin typeface="Courier"/>
              </a:rPr>
              <a:t>FRW-YYMMDD-NNN</a:t>
            </a:r>
            <a:r>
              <a:rPr/>
              <a:t>), PR No, name, gender, contact, target country, passenger agent.</a:t>
            </a:r>
          </a:p>
          <a:p>
            <a:pPr lvl="0" indent="0" marL="0">
              <a:buNone/>
            </a:pPr>
            <a:r>
              <a:rPr/>
              <a:t>After save → passenger appears at </a:t>
            </a:r>
            <a:r>
              <a:rPr>
                <a:latin typeface="Courier"/>
              </a:rPr>
              <a:t>currentStage = RECRUITING</a:t>
            </a:r>
            <a:r>
              <a:rPr/>
              <a:t>. Now appears in global search and in Processing list once you start editing stages.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6.2 Processing</a:t>
            </a:r>
          </a:p>
          <a:p>
            <a:pPr lvl="0" indent="0" marL="0">
              <a:buNone/>
            </a:pPr>
            <a:r>
              <a:rPr/>
              <a:t>All passengers with </a:t>
            </a:r>
            <a:r>
              <a:rPr>
                <a:latin typeface="Courier"/>
              </a:rPr>
              <a:t>currentStage ≠ RECRUITING, DEPARTED, CANCELLED, RETURNED, ON_DUTY</a:t>
            </a:r>
            <a:r>
              <a:rPr/>
              <a:t>. The day-to-day work queue.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6.3 Female</a:t>
            </a:r>
          </a:p>
          <a:p>
            <a:pPr lvl="0" indent="0" marL="0">
              <a:buNone/>
            </a:pPr>
            <a:r>
              <a:rPr/>
              <a:t>Same as Processing but filtered to </a:t>
            </a:r>
            <a:r>
              <a:rPr>
                <a:latin typeface="Courier"/>
              </a:rPr>
              <a:t>gender = FEMALE</a:t>
            </a:r>
            <a:r>
              <a:rPr/>
              <a:t>. Some destinations (KSA HSW visa) have female-specific paperwork.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7. Ticket module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Separate from passenger Flight stage. Handles walk-in airline-ticket sales.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Sub-page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Purchase &amp; Sales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new ticket sale entry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Refund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mark sold ticket refunded — auto-posts to finance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Sales Report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revenue by date / agency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Search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by ticket no, passport, PNR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Posting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bulk post to finance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Edit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correct ticket data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Entry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similar to Purchase &amp; Sales — alternative form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Entry Report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summary of entries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Refund flow:</a:t>
            </a:r>
          </a:p>
        </p:txBody>
      </p:sp>
      <p:pic>
        <p:nvPicPr>
          <p:cNvPr descr="images/diagram-6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943100"/>
            <a:ext cx="5105400" cy="3937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6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8. Services module — stage editors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These are the per-passenger editors. Each writes a row in the matching table AND advances the Placement’s </a:t>
            </a:r>
            <a:r>
              <a:rPr>
                <a:latin typeface="Courier"/>
              </a:rPr>
              <a:t>currentStage</a:t>
            </a:r>
            <a:r>
              <a:rPr/>
              <a:t> AND logs to </a:t>
            </a:r>
            <a:r>
              <a:rPr>
                <a:latin typeface="Courier"/>
              </a:rPr>
              <a:t>PassengerStatusEvent</a:t>
            </a:r>
            <a:r>
              <a:rPr/>
              <a:t>.</a:t>
            </a:r>
          </a:p>
        </p:txBody>
      </p:sp>
      <p:pic>
        <p:nvPicPr>
          <p:cNvPr descr="images/diagram-7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2006600"/>
            <a:ext cx="5105400" cy="279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8.1 Bio Data (Male) / (Female)</a:t>
            </a:r>
          </a:p>
          <a:p>
            <a:pPr lvl="0" indent="0" marL="0">
              <a:buNone/>
            </a:pPr>
            <a:r>
              <a:rPr/>
              <a:t>Male: post, height/weight, qualification, experience, languages, photo.</a:t>
            </a:r>
            <a:br/>
            <a:r>
              <a:rPr/>
              <a:t>Female: place of birth, residence, #children, education, Arabic/English skill, complexion, country, experience task, remarks.</a:t>
            </a:r>
          </a:p>
          <a:p>
            <a:pPr lvl="0" indent="0" marL="0">
              <a:buNone/>
            </a:pPr>
            <a:r>
              <a:rPr/>
              <a:t>Saves to </a:t>
            </a:r>
            <a:r>
              <a:rPr>
                <a:latin typeface="Courier"/>
              </a:rPr>
              <a:t>BioDataMale</a:t>
            </a:r>
            <a:r>
              <a:rPr/>
              <a:t> / </a:t>
            </a:r>
            <a:r>
              <a:rPr>
                <a:latin typeface="Courier"/>
              </a:rPr>
              <a:t>BioDataFemale</a:t>
            </a:r>
            <a:r>
              <a:rPr/>
              <a:t> (1:1 with Placement).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8.2 Office Work</a:t>
            </a:r>
          </a:p>
          <a:p>
            <a:pPr lvl="0" indent="0" marL="0">
              <a:buNone/>
            </a:pPr>
            <a:r>
              <a:rPr/>
              <a:t>Musaned reg, Enjaz reg, certificate, Enjaz payment, company interview, approval, agreement, driving licence, BMET interview, selection, Mohakama file.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8.3 Medical (Slip + Entry)</a:t>
            </a:r>
          </a:p>
          <a:p>
            <a:pPr lvl="0"/>
            <a:r>
              <a:rPr b="1"/>
              <a:t>Slip</a:t>
            </a:r>
            <a:r>
              <a:rPr/>
              <a:t> — printable slip with photo + barcode for the medical centre.</a:t>
            </a:r>
          </a:p>
          <a:p>
            <a:pPr lvl="0"/>
            <a:r>
              <a:rPr b="1"/>
              <a:t>Entry</a:t>
            </a:r>
            <a:r>
              <a:rPr/>
              <a:t> — record results: centre, slip no, status (FIT / UNFIT / NOT_MED / VISIT), MOFA number/date, calling date, exam date, expiry, current status, attach receipt + certificate files.</a:t>
            </a:r>
          </a:p>
          <a:p>
            <a:pPr lvl="0" indent="0" marL="0">
              <a:buNone/>
            </a:pPr>
            <a:r>
              <a:rPr/>
              <a:t>UNFIT → Placement is marked CANCELLED via Multiple Status Update.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8.4 Embassy (= Visa)</a:t>
            </a:r>
          </a:p>
          <a:p>
            <a:pPr lvl="0" indent="0" marL="0">
              <a:buNone/>
            </a:pPr>
            <a:r>
              <a:rPr/>
              <a:t>Visa no, sponsor (Arabic + English), profession (Arabic + English), MOFA no, stamping date, certificate expiry, finger status, police clearance, Musaned no, delivery date, ministry permission, status (STAMP_WAITING / STAMP_OK / REJECTED).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8.5 Training</a:t>
            </a:r>
          </a:p>
          <a:p>
            <a:pPr lvl="0" indent="0" marL="0">
              <a:buNone/>
            </a:pPr>
            <a:r>
              <a:rPr/>
              <a:t>Admission date, roll no, certificate no, serial, recruiting agency, certificate date, status, batch number, TTC name, training card Y/N, current status, certificate file.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8.6 Manpower (BMET smart card)</a:t>
            </a:r>
          </a:p>
          <a:p>
            <a:pPr lvl="0" indent="0" marL="0">
              <a:buNone/>
            </a:pPr>
            <a:r>
              <a:rPr/>
              <a:t>Finger Y/N + date, visa issue date, bank account no, bank name, visa expire date, manpower date, registration ID, status (WAITING / OK), smart card file, delivery date.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8.7 Flight</a:t>
            </a:r>
          </a:p>
          <a:p>
            <a:pPr lvl="0" indent="0" marL="0">
              <a:buNone/>
            </a:pPr>
            <a:r>
              <a:rPr/>
              <a:t>Carrier, issue date, flight date, flight time, arrived time, flight no, ticket no, ticketing agency, country, sector, status (TICKET_WAITING / FLIGHT_WAITING / DEPARTED / CANCELLED), ticket copy file, no-ticket flag.</a:t>
            </a:r>
          </a:p>
          <a:p>
            <a:pPr lvl="0" indent="0" marL="0">
              <a:buNone/>
            </a:pPr>
            <a:r>
              <a:rPr b="1"/>
              <a:t>When status = DEPARTED is saved:</a:t>
            </a:r>
            <a:r>
              <a:rPr/>
              <a:t> the system automatically: 1. Sets </a:t>
            </a:r>
            <a:r>
              <a:rPr>
                <a:latin typeface="Courier"/>
              </a:rPr>
              <a:t>Placement.currentStage = DEPARTED</a:t>
            </a:r>
            <a:r>
              <a:rPr/>
              <a:t>, </a:t>
            </a:r>
            <a:r>
              <a:rPr>
                <a:latin typeface="Courier"/>
              </a:rPr>
              <a:t>departureDate = now</a:t>
            </a:r>
            <a:r>
              <a:rPr/>
              <a:t>. 2. Creates an </a:t>
            </a:r>
            <a:r>
              <a:rPr>
                <a:latin typeface="Courier"/>
              </a:rPr>
              <a:t>AgentCommission</a:t>
            </a:r>
            <a:r>
              <a:rPr/>
              <a:t> row (5% of demand </a:t>
            </a:r>
            <a:r>
              <a:rPr>
                <a:latin typeface="Courier"/>
              </a:rPr>
              <a:t>officeRate</a:t>
            </a:r>
            <a:r>
              <a:rPr/>
              <a:t>). 3. Posts a Journal Voucher: Dr Commission Expense, Cr Payable (to that PassengerAgent).</a:t>
            </a:r>
          </a:p>
          <a:p>
            <a:pPr lvl="0" indent="0" marL="0">
              <a:buNone/>
            </a:pPr>
            <a:r>
              <a:rPr/>
              <a:t>This is idempotent — saving DEPARTED twice does not double-accrue.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8.8 Multiple Status Update</a:t>
            </a:r>
          </a:p>
          <a:p>
            <a:pPr lvl="0" indent="0" marL="0">
              <a:buNone/>
            </a:pPr>
            <a:r>
              <a:rPr/>
              <a:t>Select multiple passengers, change one stage’s status at once. Use for bulk Medical → FIT after a batch result, or Flight → DEPARTED for a group on the same plane.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8.9 Foreign Company Signature</a:t>
            </a:r>
          </a:p>
          <a:p>
            <a:pPr lvl="0" indent="0" marL="0">
              <a:buNone/>
            </a:pPr>
            <a:r>
              <a:rPr/>
              <a:t>Upload the FC’s signature/stamp image. Reused in printed visa forms.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9. Reports module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All reports support date-range, country, gender, agent, status filters and CSV export.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Shows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Medical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passengers with medical stage data; filter by status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Visa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visa stage data; sponsor / MOFA / stamping summaries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Finger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finger registration roll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Manpower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BMET smart card status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Training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TTC enrolment + completion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Flight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departures and pending tickets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Passenger Status Summary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counts per stage per country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Passenger List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full export incl. non-return-PP flag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Visa Entry Reprint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reprint visa entry slip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Passenger Agent List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sub-broker directory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Service Agent List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vendor directory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Make A List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column-picker: choose any subset of passenger fields, save as named report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10. BMET module</a:t>
            </a:r>
          </a:p>
        </p:txBody>
      </p:sp>
      <p:pic>
        <p:nvPicPr>
          <p:cNvPr descr="images/diagram-8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98900" y="1193800"/>
            <a:ext cx="1358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10.1 Contact Form</a:t>
            </a:r>
          </a:p>
          <a:p>
            <a:pPr lvl="0" indent="0" marL="0">
              <a:buNone/>
            </a:pPr>
            <a:r>
              <a:rPr/>
              <a:t>Employment contract between FRW and worker — bilingual (Bangla + English). Auto-fills from Placement + Visa.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10.2 Putup List</a:t>
            </a:r>
          </a:p>
          <a:p>
            <a:pPr lvl="0" indent="0" marL="0">
              <a:buNone/>
            </a:pPr>
            <a:r>
              <a:rPr/>
              <a:t>Daily processing log. List of passengers being submitted to BMET that day.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10.3 Note Sheet (Male / Female / Last Page)</a:t>
            </a:r>
          </a:p>
          <a:p>
            <a:pPr lvl="0" indent="0" marL="0">
              <a:buNone/>
            </a:pPr>
            <a:r>
              <a:rPr/>
              <a:t>Tracks per-batch callan fees, smart card fees, aikor chalan fees, bank routing, pre-order dates. Maintained chronologically.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10.4 Application Pad 1 / 2</a:t>
            </a:r>
          </a:p>
          <a:p>
            <a:pPr lvl="0" indent="0" marL="0">
              <a:buNone/>
            </a:pPr>
            <a:r>
              <a:rPr/>
              <a:t>Pad 1 — BMET clearance application + attachment list (stamp, passport copy, pay order, training cert, putup, medical, contract, smart card form).</a:t>
            </a:r>
            <a:br/>
            <a:r>
              <a:rPr/>
              <a:t>Pad 2 — additional attachments + final approval request.</a:t>
            </a:r>
          </a:p>
          <a:p>
            <a:pPr lvl="0" indent="0" marL="0">
              <a:buNone/>
            </a:pPr>
            <a:r>
              <a:rPr/>
              <a:t>Both render in Bangla + English. Header pulls RL no + address from Agency Settings.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10.5 Stamp Copy</a:t>
            </a:r>
          </a:p>
          <a:p>
            <a:pPr lvl="0" indent="0" marL="0">
              <a:buNone/>
            </a:pPr>
            <a:r>
              <a:rPr/>
              <a:t>Reprint of the BMET-stamped pages for archive.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11. Forms module — printable</a:t>
            </a:r>
          </a:p>
        </p:txBody>
      </p:sp>
      <p:pic>
        <p:nvPicPr>
          <p:cNvPr descr="images/diagram-9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076700" y="1193800"/>
            <a:ext cx="9906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All forms render in </a:t>
            </a:r>
            <a:r>
              <a:rPr b="1"/>
              <a:t>bilingual</a:t>
            </a:r>
            <a:r>
              <a:rPr/>
              <a:t> layout. Search by Job ID at the top, then Print.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Languages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KSA Visa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Arabic + English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Kuwait Visa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Arabic + English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Malaysia Visa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Bahasa + English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Thailand Visa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Thai + English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Departure Card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Bangla + English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Passenger Agreement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Bangla (primary) + English summary, 2 pages, thumb-print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BMET Form / Application Pad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Bangla + English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Others (Embassy List, Musannat List, Flight List, Finger Form, Stamp Copy)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English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FRW Back-Office — Officer Training Manual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Each visa form has: Personal · Passport · Visa &amp; Sponsor · Medical &amp; Training · Contact · Declaration · Signature + Thumb + Agency Stamp.</a:t>
            </a:r>
          </a:p>
          <a:p>
            <a:pPr lvl="0" indent="0" marL="0">
              <a:buNone/>
            </a:pPr>
            <a:r>
              <a:rPr b="1"/>
              <a:t>Print tips:</a:t>
            </a:r>
            <a:r>
              <a:rPr/>
              <a:t> - Print preview at 100% scale. - Forms force pure white + black under </a:t>
            </a:r>
            <a:r>
              <a:rPr>
                <a:latin typeface="Courier"/>
              </a:rPr>
              <a:t>@media print</a:t>
            </a:r>
            <a:r>
              <a:rPr/>
              <a:t> regardless of day/night theme. - Photo box and thumb box render empty for manual paste — embedded photo uploads will land in P-7 upgrade.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12. Admin — Agency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URL:</a:t>
            </a:r>
            <a:r>
              <a:rPr/>
              <a:t> </a:t>
            </a:r>
            <a:r>
              <a:rPr>
                <a:latin typeface="Courier"/>
              </a:rPr>
              <a:t>/[locale]/admin/ops/settings</a:t>
            </a:r>
          </a:p>
          <a:p>
            <a:pPr lvl="0" indent="0" marL="0">
              <a:buNone/>
            </a:pPr>
            <a:r>
              <a:rPr/>
              <a:t>Fields: - </a:t>
            </a:r>
            <a:r>
              <a:rPr b="1"/>
              <a:t>RL No</a:t>
            </a:r>
            <a:r>
              <a:rPr/>
              <a:t> — BMET recruiting-agent licence number. Appears on every form header. - </a:t>
            </a:r>
            <a:r>
              <a:rPr b="1"/>
              <a:t>Office Address</a:t>
            </a:r>
            <a:r>
              <a:rPr/>
              <a:t> — full address. - </a:t>
            </a:r>
            <a:r>
              <a:rPr b="1"/>
              <a:t>Hotline</a:t>
            </a:r>
            <a:r>
              <a:rPr/>
              <a:t> — public phone. - </a:t>
            </a:r>
            <a:r>
              <a:rPr b="1"/>
              <a:t>BMET Code</a:t>
            </a:r>
            <a:r>
              <a:rPr/>
              <a:t> — optional. - </a:t>
            </a:r>
            <a:r>
              <a:rPr b="1"/>
              <a:t>Owner / Authorised Signatory</a:t>
            </a:r>
            <a:r>
              <a:rPr/>
              <a:t> — appears under signature blocks.</a:t>
            </a:r>
          </a:p>
          <a:p>
            <a:pPr lvl="0" indent="0" marL="0">
              <a:buNone/>
            </a:pPr>
            <a:r>
              <a:rPr/>
              <a:t>Stored in DB (</a:t>
            </a:r>
            <a:r>
              <a:rPr>
                <a:latin typeface="Courier"/>
              </a:rPr>
              <a:t>AppSetting</a:t>
            </a:r>
            <a:r>
              <a:rPr/>
              <a:t> table). Cache TTL = 30 sec. Reprint any form to see the change.</a:t>
            </a:r>
          </a:p>
          <a:p>
            <a:pPr lvl="0" indent="0" marL="1270000">
              <a:buNone/>
            </a:pPr>
            <a:r>
              <a:rPr sz="2000" b="1"/>
              <a:t>Important:</a:t>
            </a:r>
            <a:r>
              <a:rPr sz="2000"/>
              <a:t> set these BEFORE printing real forms. Default </a:t>
            </a:r>
            <a:r>
              <a:rPr sz="2000">
                <a:latin typeface="Courier"/>
              </a:rPr>
              <a:t>RL-XXXX</a:t>
            </a:r>
            <a:r>
              <a:rPr sz="2000"/>
              <a:t> is a placeholder.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13. Finance portal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URL:</a:t>
            </a:r>
            <a:r>
              <a:rPr/>
              <a:t> </a:t>
            </a:r>
            <a:r>
              <a:rPr>
                <a:latin typeface="Courier"/>
              </a:rPr>
              <a:t>/[locale]/finance</a:t>
            </a:r>
            <a:r>
              <a:rPr/>
              <a:t>. Role </a:t>
            </a:r>
            <a:r>
              <a:rPr>
                <a:latin typeface="Courier"/>
              </a:rPr>
              <a:t>FINANCE</a:t>
            </a:r>
            <a:r>
              <a:rPr/>
              <a:t> required.</a:t>
            </a:r>
          </a:p>
        </p:txBody>
      </p:sp>
      <p:pic>
        <p:nvPicPr>
          <p:cNvPr descr="images/diagram-10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943100"/>
            <a:ext cx="5105400" cy="3937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13.1 Chart of Accounts</a:t>
            </a:r>
          </a:p>
          <a:p>
            <a:pPr lvl="0" indent="0" marL="0">
              <a:buNone/>
            </a:pPr>
            <a:r>
              <a:rPr/>
              <a:t>5 types: Asset, Liability, Equity, Income, Expense. Add a code + name + parent + tax flag. Required accounts: - ASSET: </a:t>
            </a:r>
            <a:r>
              <a:rPr>
                <a:latin typeface="Courier"/>
              </a:rPr>
              <a:t>Cash on Hand</a:t>
            </a:r>
            <a:r>
              <a:rPr/>
              <a:t>, </a:t>
            </a:r>
            <a:r>
              <a:rPr>
                <a:latin typeface="Courier"/>
              </a:rPr>
              <a:t>Bank — Main</a:t>
            </a:r>
            <a:r>
              <a:rPr/>
              <a:t>, </a:t>
            </a:r>
            <a:r>
              <a:rPr>
                <a:latin typeface="Courier"/>
              </a:rPr>
              <a:t>SSLCommerz Receivable</a:t>
            </a:r>
            <a:r>
              <a:rPr/>
              <a:t>, </a:t>
            </a:r>
            <a:r>
              <a:rPr>
                <a:latin typeface="Courier"/>
              </a:rPr>
              <a:t>Accounts Receivable</a:t>
            </a:r>
            <a:r>
              <a:rPr/>
              <a:t> - LIABILITY: </a:t>
            </a:r>
            <a:r>
              <a:rPr>
                <a:latin typeface="Courier"/>
              </a:rPr>
              <a:t>Accounts Payable</a:t>
            </a:r>
            <a:r>
              <a:rPr/>
              <a:t> - INCOME: </a:t>
            </a:r>
            <a:r>
              <a:rPr>
                <a:latin typeface="Courier"/>
              </a:rPr>
              <a:t>Recruitment Fee</a:t>
            </a:r>
            <a:r>
              <a:rPr/>
              <a:t>, </a:t>
            </a:r>
            <a:r>
              <a:rPr>
                <a:latin typeface="Courier"/>
              </a:rPr>
              <a:t>Ticket Sales</a:t>
            </a:r>
            <a:r>
              <a:rPr/>
              <a:t> - EXPENSE: </a:t>
            </a:r>
            <a:r>
              <a:rPr>
                <a:latin typeface="Courier"/>
              </a:rPr>
              <a:t>Vendor Cost</a:t>
            </a:r>
            <a:r>
              <a:rPr/>
              <a:t>, </a:t>
            </a:r>
            <a:r>
              <a:rPr>
                <a:latin typeface="Courier"/>
              </a:rPr>
              <a:t>Agent Commission</a:t>
            </a:r>
            <a:r>
              <a:rPr/>
              <a:t>, </a:t>
            </a:r>
            <a:r>
              <a:rPr>
                <a:latin typeface="Courier"/>
              </a:rPr>
              <a:t>Salary</a:t>
            </a:r>
            <a:r>
              <a:rPr/>
              <a:t>, </a:t>
            </a:r>
            <a:r>
              <a:rPr>
                <a:latin typeface="Courier"/>
              </a:rPr>
              <a:t>Office Rent</a:t>
            </a:r>
            <a:r>
              <a:rPr/>
              <a:t>, </a:t>
            </a:r>
            <a:r>
              <a:rPr>
                <a:latin typeface="Courier"/>
              </a:rPr>
              <a:t>VAT</a:t>
            </a:r>
          </a:p>
          <a:p>
            <a:pPr lvl="0" indent="0" marL="0">
              <a:buNone/>
            </a:pPr>
            <a:r>
              <a:rPr/>
              <a:t>Auto-journal looks up accounts by name keyword — keep names recognisable.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13.2 Vouchers</a:t>
            </a:r>
          </a:p>
          <a:p>
            <a:pPr lvl="0" indent="0" marL="0">
              <a:buNone/>
            </a:pPr>
            <a:r>
              <a:rPr/>
              <a:t>Every voucher = balanced double-entry. The system rejects unbalanced vouchers.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Voucher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When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Example posting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Payment Voucher (PV)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money out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 Vendor Cost, Cr Bank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Receipt Voucher (RV)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money 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 Bank, Cr AR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Journal Voucher (JV)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accrual / adjustment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 Commission Expense, Cr AP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Contra Voucher (CV)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Bank ⇄ Cash transfer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 Cash, Cr Bank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Voucher number auto-generates </a:t>
            </a:r>
            <a:r>
              <a:rPr>
                <a:latin typeface="Courier"/>
              </a:rPr>
              <a:t>PV-YYYY-NNNN</a:t>
            </a:r>
            <a:r>
              <a:rPr/>
              <a:t> etc.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13.3 Invoices</a:t>
            </a:r>
          </a:p>
          <a:p>
            <a:pPr lvl="0" indent="0" marL="0">
              <a:buNone/>
            </a:pPr>
            <a:r>
              <a:rPr/>
              <a:t>Issued to: candidate (placement fee) or employer (recruitment fee). Generates from passenger record. Auto-posts: Dr AR, Cr Recruitment Fee.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13.4 Vendor Bills</a:t>
            </a:r>
          </a:p>
          <a:p>
            <a:pPr lvl="0" indent="0" marL="0">
              <a:buNone/>
            </a:pPr>
            <a:r>
              <a:rPr/>
              <a:t>Vendors: medical centre, visa agent, TTC, ticketing agency, sub-broker (commission settlement).</a:t>
            </a:r>
            <a:br/>
            <a:r>
              <a:rPr/>
              <a:t>Auto-posts: Dr Vendor Cost, Cr AP.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13.5 Agent Commissions</a:t>
            </a:r>
          </a:p>
          <a:p>
            <a:pPr lvl="0" indent="0" marL="0">
              <a:buNone/>
            </a:pPr>
            <a:r>
              <a:rPr/>
              <a:t>Accrued automatically on passenger DEPARTED. Settle via Payment Voucher → marks </a:t>
            </a:r>
            <a:r>
              <a:rPr>
                <a:latin typeface="Courier"/>
              </a:rPr>
              <a:t>isSettled = true</a:t>
            </a:r>
            <a:r>
              <a:rPr/>
              <a:t>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13.6 Payroll</a:t>
            </a:r>
          </a:p>
          <a:p>
            <a:pPr lvl="0" indent="0" marL="0">
              <a:buNone/>
            </a:pPr>
            <a:r>
              <a:rPr/>
              <a:t>Staff salary entry → generates payslip → posts: Dr Salary Expense, Cr Bank.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13.7 Reports</a:t>
            </a:r>
          </a:p>
        </p:txBody>
      </p:sp>
      <p:pic>
        <p:nvPicPr>
          <p:cNvPr descr="images/diagram-1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736600"/>
            <a:ext cx="5105400" cy="2794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Trial Balance</a:t>
            </a:r>
            <a:r>
              <a:rPr/>
              <a:t> — always equal. Mismatch = bug.</a:t>
            </a:r>
          </a:p>
          <a:p>
            <a:pPr lvl="0"/>
            <a:r>
              <a:rPr b="1"/>
              <a:t>P&amp;L</a:t>
            </a:r>
            <a:r>
              <a:rPr/>
              <a:t> — income − expense for selected period.</a:t>
            </a:r>
          </a:p>
          <a:p>
            <a:pPr lvl="0"/>
            <a:r>
              <a:rPr b="1"/>
              <a:t>Balance Sheet</a:t>
            </a:r>
            <a:r>
              <a:rPr/>
              <a:t> — Asset = Liability + Equity.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13.8 Fiscal Period</a:t>
            </a:r>
          </a:p>
          <a:p>
            <a:pPr lvl="0" indent="0" marL="0">
              <a:buNone/>
            </a:pPr>
            <a:r>
              <a:rPr/>
              <a:t>Close the month/year → no further entries with date in that range.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13.9 Payments (gateway)</a:t>
            </a:r>
          </a:p>
          <a:p>
            <a:pPr lvl="0" indent="0" marL="0">
              <a:buNone/>
            </a:pPr>
            <a:r>
              <a:rPr/>
              <a:t>Two paths: 1. </a:t>
            </a:r>
            <a:r>
              <a:rPr b="1"/>
              <a:t>SSLCommerz</a:t>
            </a:r>
            <a:r>
              <a:rPr/>
              <a:t> (online): worker pays via </a:t>
            </a:r>
            <a:r>
              <a:rPr>
                <a:latin typeface="Courier"/>
              </a:rPr>
              <a:t>/passenger/billing</a:t>
            </a:r>
            <a:r>
              <a:rPr/>
              <a:t> → SSLCommerz → IPN webhook fires → Payment row PAID → Receipt Voucher auto-posted. 2. </a:t>
            </a:r>
            <a:r>
              <a:rPr b="1"/>
              <a:t>Bank transfer</a:t>
            </a:r>
            <a:r>
              <a:rPr/>
              <a:t> (manual): operator marks invoice paid → attaches deposit slip → same Receipt Voucher.</a:t>
            </a:r>
          </a:p>
        </p:txBody>
      </p:sp>
      <p:pic>
        <p:nvPicPr>
          <p:cNvPr descr="images/diagram-12.pn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568700" y="266700"/>
            <a:ext cx="5105400" cy="3746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12</a:t>
            </a: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14. Agent portal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URL:</a:t>
            </a:r>
            <a:r>
              <a:rPr/>
              <a:t> </a:t>
            </a:r>
            <a:r>
              <a:rPr>
                <a:latin typeface="Courier"/>
              </a:rPr>
              <a:t>/[locale]/agent</a:t>
            </a:r>
          </a:p>
          <a:p>
            <a:pPr lvl="0" indent="0" marL="0">
              <a:buNone/>
            </a:pPr>
            <a:r>
              <a:rPr/>
              <a:t>Sub-broker (Passenger Agent) sees: - Own passengers only — scope enforced by </a:t>
            </a:r>
            <a:r>
              <a:rPr>
                <a:latin typeface="Courier"/>
              </a:rPr>
              <a:t>agentScope.ts</a:t>
            </a:r>
            <a:r>
              <a:rPr/>
              <a:t>. - Demand circulars (read-only). - Commission ledger — accrued + settled. - File complaint on behalf of own passenger.</a:t>
            </a:r>
          </a:p>
          <a:p>
            <a:pPr lvl="0" indent="0" marL="0">
              <a:buNone/>
            </a:pPr>
            <a:r>
              <a:rPr/>
              <a:t>Service Agent (vendor) sees: - Passengers assigned to them (via </a:t>
            </a:r>
            <a:r>
              <a:rPr>
                <a:latin typeface="Courier"/>
              </a:rPr>
              <a:t>Visa.serviceAgentId</a:t>
            </a:r>
            <a:r>
              <a:rPr/>
              <a:t>, </a:t>
            </a:r>
            <a:r>
              <a:rPr>
                <a:latin typeface="Courier"/>
              </a:rPr>
              <a:t>Medical</a:t>
            </a:r>
            <a:r>
              <a:rPr/>
              <a:t> etc). - Service-specific stage editor (e.g. medical centre can edit Medical fields only).</a:t>
            </a:r>
          </a:p>
        </p:txBody>
      </p:sp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15. Worker (Passenger) portal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URL:</a:t>
            </a:r>
            <a:r>
              <a:rPr/>
              <a:t> </a:t>
            </a:r>
            <a:r>
              <a:rPr>
                <a:latin typeface="Courier"/>
              </a:rPr>
              <a:t>/[locale]/passenger</a:t>
            </a:r>
          </a:p>
          <a:p>
            <a:pPr lvl="0" indent="0" marL="0">
              <a:buNone/>
            </a:pPr>
            <a:r>
              <a:rPr/>
              <a:t>The worker logs in to see: - Own pipeline status (current stage, history events). - Document list (uploaded passport, visa, medical certificate, BMET card). - Flight details (date, time, airline, sector, ticket). - Outstanding fees + </a:t>
            </a:r>
            <a:r>
              <a:rPr b="1"/>
              <a:t>Pay Now</a:t>
            </a:r>
            <a:r>
              <a:rPr/>
              <a:t> button (SSLCommerz). - Payment history + receipt download. - File complaint.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16. Scraped Circulars (Amiprobashi)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URL:</a:t>
            </a:r>
            <a:r>
              <a:rPr/>
              <a:t> </a:t>
            </a:r>
            <a:r>
              <a:rPr>
                <a:latin typeface="Courier"/>
              </a:rPr>
              <a:t>/[locale]/admin/ops/scraped-circulars</a:t>
            </a:r>
          </a:p>
          <a:p>
            <a:pPr lvl="0" indent="0" marL="0">
              <a:buNone/>
            </a:pPr>
            <a:r>
              <a:rPr/>
              <a:t>Weekly scrape of MoEWOE Amiprobashi portal. Each row has: - Hide / Takedown buttons (instant removal). - Promote to Job button (creates a public </a:t>
            </a:r>
            <a:r>
              <a:rPr>
                <a:latin typeface="Courier"/>
              </a:rPr>
              <a:t>Job</a:t>
            </a:r>
            <a:r>
              <a:rPr/>
              <a:t> with </a:t>
            </a:r>
            <a:r>
              <a:rPr>
                <a:latin typeface="Courier"/>
              </a:rPr>
              <a:t>source = BD_SCRAPE</a:t>
            </a:r>
            <a:r>
              <a:rPr/>
              <a:t>, full attribution, deep-link to original). - “Source: amiprobashi.com — Govt of Bangladesh” badge on every promoted job.</a:t>
            </a:r>
          </a:p>
          <a:p>
            <a:pPr lvl="0" indent="0" marL="0">
              <a:buNone/>
            </a:pPr>
            <a:r>
              <a:rPr/>
              <a:t>Scraped jobs are excluded from sitemap (avoid competing with original).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17. Day/Night mode, language switch, print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Theme</a:t>
            </a:r>
          </a:p>
          <a:p>
            <a:pPr lvl="0"/>
            <a:r>
              <a:rPr/>
              <a:t>Click sun/moon icon top-right.</a:t>
            </a:r>
          </a:p>
          <a:p>
            <a:pPr lvl="0"/>
            <a:r>
              <a:rPr/>
              <a:t>Day = warm-cream page (</a:t>
            </a:r>
            <a:r>
              <a:rPr>
                <a:latin typeface="Courier"/>
              </a:rPr>
              <a:t>#faf7f1</a:t>
            </a:r>
            <a:r>
              <a:rPr/>
              <a:t>), softer borders, easy on eyes for long sessions.</a:t>
            </a:r>
          </a:p>
          <a:p>
            <a:pPr lvl="0"/>
            <a:r>
              <a:rPr/>
              <a:t>Night = slate-blue (</a:t>
            </a:r>
            <a:r>
              <a:rPr>
                <a:latin typeface="Courier"/>
              </a:rPr>
              <a:t>#0b1220</a:t>
            </a:r>
            <a:r>
              <a:rPr/>
              <a:t>), bright text.</a:t>
            </a:r>
          </a:p>
          <a:p>
            <a:pPr lvl="0"/>
            <a:r>
              <a:rPr/>
              <a:t>Persists in </a:t>
            </a:r>
            <a:r>
              <a:rPr>
                <a:latin typeface="Courier"/>
              </a:rPr>
              <a:t>localStorage.frw.theme</a:t>
            </a:r>
            <a:r>
              <a:rPr/>
              <a:t>. Anti-flash inline script sets the class before React hydrates.</a:t>
            </a:r>
          </a:p>
          <a:p>
            <a:pPr lvl="0"/>
            <a:r>
              <a:rPr/>
              <a:t>Print always uses pure white + black regardless of theme (the </a:t>
            </a:r>
            <a:r>
              <a:rPr>
                <a:latin typeface="Courier"/>
              </a:rPr>
              <a:t>@media print</a:t>
            </a:r>
            <a:r>
              <a:rPr/>
              <a:t> block forces it).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Language</a:t>
            </a:r>
          </a:p>
          <a:p>
            <a:pPr lvl="0"/>
            <a:r>
              <a:rPr/>
              <a:t>Switch via top-right locale dropdown: EN / BN / AR (and 3 more public-facing langs).</a:t>
            </a:r>
          </a:p>
          <a:p>
            <a:pPr lvl="0"/>
            <a:r>
              <a:rPr/>
              <a:t>The whole UI re-renders. URL changes to </a:t>
            </a:r>
            <a:r>
              <a:rPr>
                <a:latin typeface="Courier"/>
              </a:rPr>
              <a:t>/bn/...</a:t>
            </a:r>
            <a:r>
              <a:rPr/>
              <a:t>.</a:t>
            </a:r>
          </a:p>
          <a:p>
            <a:pPr lvl="0"/>
            <a:r>
              <a:rPr/>
              <a:t>Back-office uses EN + BN keys; missing keys fall back to EN.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Print</a:t>
            </a:r>
          </a:p>
          <a:p>
            <a:pPr lvl="0"/>
            <a:r>
              <a:rPr>
                <a:latin typeface="Courier"/>
              </a:rPr>
              <a:t>Ctrl/Cmd + P</a:t>
            </a:r>
            <a:r>
              <a:rPr/>
              <a:t> from any form page.</a:t>
            </a:r>
          </a:p>
          <a:p>
            <a:pPr lvl="0"/>
            <a:r>
              <a:rPr/>
              <a:t>Forms render under </a:t>
            </a:r>
            <a:r>
              <a:rPr>
                <a:latin typeface="Courier"/>
              </a:rPr>
              <a:t>PrintableShell</a:t>
            </a:r>
            <a:r>
              <a:rPr/>
              <a:t> — A4 max width, FRW header (RL no + address from Agency Settings), footer with copyright.</a:t>
            </a:r>
          </a:p>
          <a:p>
            <a:pPr lvl="0"/>
            <a:r>
              <a:rPr/>
              <a:t>Set browser margins to “Default” or “None” for best fit.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18. Common errors &amp; fixes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Error / message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What it means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Fix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“No passenger found for X” on a form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Job ID typo or wrong ref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 global search to find correct Job ID, then re-enter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“INVALID_INPUT” on save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Missing required field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Check red-highlighted fields; refer to schema in this manual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“UNAUTHORIZED”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Logged out / wrong role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Re-login. Verify your role with admin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“Voucher unbalanced” in Finance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Debit ≠ Credit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Recount lines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Form header still says </a:t>
                      </a:r>
                      <a:r>
                        <a:rPr>
                          <a:latin typeface="Courier"/>
                        </a:rPr>
                        <a:t>RL-XXXX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Settings not configured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Go to </a:t>
                      </a:r>
                      <a:r>
                        <a:rPr>
                          <a:latin typeface="Courier"/>
                        </a:rPr>
                        <a:t>/admin/ops/settings</a:t>
                      </a:r>
                      <a:r>
                        <a:rPr/>
                        <a:t>, fill RL No, save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Print preview shows side nav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Print stylesheet not applied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 </a:t>
                      </a:r>
                      <a:r>
                        <a:rPr>
                          <a:latin typeface="Courier"/>
                        </a:rPr>
                        <a:t>Ctrl/Cmd + P</a:t>
                      </a:r>
                      <a:r>
                        <a:rPr/>
                        <a:t>, not screenshot. Hard-refresh if stale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Bangla shows as boxes on print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Nikosh font not loaded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Wait for page load to complete before print; check network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Version:</a:t>
            </a:r>
            <a:r>
              <a:rPr/>
              <a:t> 1.0</a:t>
            </a:r>
            <a:br/>
            <a:r>
              <a:rPr b="1"/>
              <a:t>Date:</a:t>
            </a:r>
            <a:r>
              <a:rPr/>
              <a:t> 2026-05-16</a:t>
            </a:r>
            <a:br/>
            <a:r>
              <a:rPr b="1"/>
              <a:t>Audience:</a:t>
            </a:r>
            <a:r>
              <a:rPr/>
              <a:t> office staff, finance officers, sub-broker agents, vendor agents, worker self-service users</a:t>
            </a:r>
            <a:br/>
            <a:r>
              <a:rPr b="1"/>
              <a:t>Prerequisite:</a:t>
            </a:r>
            <a:r>
              <a:rPr/>
              <a:t> valid login at </a:t>
            </a:r>
            <a:r>
              <a:rPr>
                <a:latin typeface="Courier"/>
              </a:rPr>
              <a:t>https://www.frwjobs.com/[locale]/login</a:t>
            </a:r>
            <a:r>
              <a:rPr/>
              <a:t>. Locale = </a:t>
            </a:r>
            <a:r>
              <a:rPr>
                <a:latin typeface="Courier"/>
              </a:rPr>
              <a:t>en</a:t>
            </a:r>
            <a:r>
              <a:rPr/>
              <a:t> or </a:t>
            </a:r>
            <a:r>
              <a:rPr>
                <a:latin typeface="Courier"/>
              </a:rPr>
              <a:t>bn</a:t>
            </a:r>
            <a:r>
              <a:rPr/>
              <a:t>.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19. Checklists — quick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Onboarding a new worker (golden path)</a:t>
            </a:r>
          </a:p>
          <a:p>
            <a:pPr lvl="0"/>
            <a:r>
              <a:rPr/>
              <a:t>☐ </a:t>
            </a:r>
            <a:r>
              <a:rPr b="1"/>
              <a:t>Recruiting</a:t>
            </a:r>
            <a:r>
              <a:rPr/>
              <a:t> entry — Job ID, PR No, name, contact, country, passenger agent</a:t>
            </a:r>
          </a:p>
          <a:p>
            <a:pPr lvl="0"/>
            <a:r>
              <a:rPr/>
              <a:t>☐ </a:t>
            </a:r>
            <a:r>
              <a:rPr b="1"/>
              <a:t>Bio Data</a:t>
            </a:r>
            <a:r>
              <a:rPr/>
              <a:t> (M or F) — full personal info, photo</a:t>
            </a:r>
          </a:p>
          <a:p>
            <a:pPr lvl="0"/>
            <a:r>
              <a:rPr/>
              <a:t>☐ </a:t>
            </a:r>
            <a:r>
              <a:rPr b="1"/>
              <a:t>Office Work</a:t>
            </a:r>
            <a:r>
              <a:rPr/>
              <a:t> — Musaned reg, employer interview, agreement</a:t>
            </a:r>
          </a:p>
          <a:p>
            <a:pPr lvl="0"/>
            <a:r>
              <a:rPr/>
              <a:t>☐ </a:t>
            </a:r>
            <a:r>
              <a:rPr b="1"/>
              <a:t>Medical Slip</a:t>
            </a:r>
            <a:r>
              <a:rPr/>
              <a:t> — print, send to GAMCA centre</a:t>
            </a:r>
          </a:p>
          <a:p>
            <a:pPr lvl="0"/>
            <a:r>
              <a:rPr/>
              <a:t>☐ </a:t>
            </a:r>
            <a:r>
              <a:rPr b="1"/>
              <a:t>Medical</a:t>
            </a:r>
            <a:r>
              <a:rPr/>
              <a:t> entry — status FIT/UNFIT/VISIT</a:t>
            </a:r>
          </a:p>
          <a:p>
            <a:pPr lvl="0"/>
            <a:r>
              <a:rPr/>
              <a:t>☐ If FIT → </a:t>
            </a:r>
            <a:r>
              <a:rPr b="1"/>
              <a:t>Embassy/Visa</a:t>
            </a:r>
            <a:r>
              <a:rPr/>
              <a:t> entry — sponsor, profession, MOFA no, stamping date</a:t>
            </a:r>
          </a:p>
          <a:p>
            <a:pPr lvl="0"/>
            <a:r>
              <a:rPr/>
              <a:t>☐ </a:t>
            </a:r>
            <a:r>
              <a:rPr b="1"/>
              <a:t>Training</a:t>
            </a:r>
            <a:r>
              <a:rPr/>
              <a:t> — enrol TTC, certificate</a:t>
            </a:r>
          </a:p>
          <a:p>
            <a:pPr lvl="0"/>
            <a:r>
              <a:rPr/>
              <a:t>☐ </a:t>
            </a:r>
            <a:r>
              <a:rPr b="1"/>
              <a:t>Application Pad 1 + 2</a:t>
            </a:r>
            <a:r>
              <a:rPr/>
              <a:t> — print, submit to BMET</a:t>
            </a:r>
          </a:p>
          <a:p>
            <a:pPr lvl="0"/>
            <a:r>
              <a:rPr/>
              <a:t>☐ </a:t>
            </a:r>
            <a:r>
              <a:rPr b="1"/>
              <a:t>Manpower</a:t>
            </a:r>
            <a:r>
              <a:rPr/>
              <a:t> entry — finger + smart card details, status OK</a:t>
            </a:r>
          </a:p>
          <a:p>
            <a:pPr lvl="0"/>
            <a:r>
              <a:rPr/>
              <a:t>☐ </a:t>
            </a:r>
            <a:r>
              <a:rPr b="1"/>
              <a:t>Ticket</a:t>
            </a:r>
            <a:r>
              <a:rPr/>
              <a:t> purchase + </a:t>
            </a:r>
            <a:r>
              <a:rPr b="1"/>
              <a:t>Flight</a:t>
            </a:r>
            <a:r>
              <a:rPr/>
              <a:t> entry</a:t>
            </a:r>
          </a:p>
          <a:p>
            <a:pPr lvl="0"/>
            <a:r>
              <a:rPr/>
              <a:t>☐ </a:t>
            </a:r>
            <a:r>
              <a:rPr b="1"/>
              <a:t>Departure Card</a:t>
            </a:r>
            <a:r>
              <a:rPr/>
              <a:t> + </a:t>
            </a:r>
            <a:r>
              <a:rPr b="1"/>
              <a:t>Passenger Agreement</a:t>
            </a:r>
            <a:r>
              <a:rPr/>
              <a:t> — print + sign</a:t>
            </a:r>
          </a:p>
          <a:p>
            <a:pPr lvl="0"/>
            <a:r>
              <a:rPr/>
              <a:t>☐ </a:t>
            </a:r>
            <a:r>
              <a:rPr b="1"/>
              <a:t>Flight</a:t>
            </a:r>
            <a:r>
              <a:rPr/>
              <a:t> status → DEPARTED (auto-accrues commission)</a:t>
            </a:r>
          </a:p>
          <a:p>
            <a:pPr lvl="0"/>
            <a:r>
              <a:rPr/>
              <a:t>☐ Issue invoice + collect remaining fee (Finance)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Closing a finance period</a:t>
            </a:r>
          </a:p>
          <a:p>
            <a:pPr lvl="0"/>
            <a:r>
              <a:rPr/>
              <a:t>☐ All pending vouchers entered for the period</a:t>
            </a:r>
          </a:p>
          <a:p>
            <a:pPr lvl="0"/>
            <a:r>
              <a:rPr/>
              <a:t>☐ All vendor bills paid or accrued</a:t>
            </a:r>
          </a:p>
          <a:p>
            <a:pPr lvl="0"/>
            <a:r>
              <a:rPr/>
              <a:t>☐ All agent commissions accrued (Departed rows)</a:t>
            </a:r>
          </a:p>
          <a:p>
            <a:pPr lvl="0"/>
            <a:r>
              <a:rPr/>
              <a:t>☐ Run </a:t>
            </a:r>
            <a:r>
              <a:rPr b="1"/>
              <a:t>Trial Balance</a:t>
            </a:r>
            <a:r>
              <a:rPr/>
              <a:t> — verify Dr = Cr</a:t>
            </a:r>
          </a:p>
          <a:p>
            <a:pPr lvl="0"/>
            <a:r>
              <a:rPr/>
              <a:t>☐ Run </a:t>
            </a:r>
            <a:r>
              <a:rPr b="1"/>
              <a:t>P&amp;L</a:t>
            </a:r>
            <a:r>
              <a:rPr/>
              <a:t> + </a:t>
            </a:r>
            <a:r>
              <a:rPr b="1"/>
              <a:t>Balance Sheet</a:t>
            </a:r>
            <a:r>
              <a:rPr/>
              <a:t> — review</a:t>
            </a:r>
          </a:p>
          <a:p>
            <a:pPr lvl="0"/>
            <a:r>
              <a:rPr/>
              <a:t>☐ </a:t>
            </a:r>
            <a:r>
              <a:rPr b="1"/>
              <a:t>Fiscal Periods</a:t>
            </a:r>
            <a:r>
              <a:rPr/>
              <a:t> → Close month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Filing a BMET batch</a:t>
            </a:r>
          </a:p>
          <a:p>
            <a:pPr lvl="0"/>
            <a:r>
              <a:rPr/>
              <a:t>☐ Putup List printed</a:t>
            </a:r>
          </a:p>
          <a:p>
            <a:pPr lvl="0"/>
            <a:r>
              <a:rPr/>
              <a:t>☐ All passengers Medical FIT + Visa stamped + Training certified</a:t>
            </a:r>
          </a:p>
          <a:p>
            <a:pPr lvl="0"/>
            <a:r>
              <a:rPr/>
              <a:t>☐ Application Pad 1 + 2 printed per passenger</a:t>
            </a:r>
          </a:p>
          <a:p>
            <a:pPr lvl="0"/>
            <a:r>
              <a:rPr/>
              <a:t>☐ Note Sheet entry (callan, smart card, aikor fees, bank routing)</a:t>
            </a:r>
          </a:p>
          <a:p>
            <a:pPr lvl="0"/>
            <a:r>
              <a:rPr/>
              <a:t>☐ Submit to BMET, get receipt → store in </a:t>
            </a:r>
            <a:r>
              <a:rPr b="1"/>
              <a:t>Stamp Copy</a:t>
            </a:r>
            <a:r>
              <a:rPr/>
              <a:t> archive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Refunding a ticket</a:t>
            </a:r>
          </a:p>
          <a:p>
            <a:pPr lvl="0"/>
            <a:r>
              <a:rPr/>
              <a:t>☐ Find ticket via </a:t>
            </a:r>
            <a:r>
              <a:rPr>
                <a:latin typeface="Courier"/>
              </a:rPr>
              <a:t>/admin/ops/tickets/search</a:t>
            </a:r>
          </a:p>
          <a:p>
            <a:pPr lvl="0"/>
            <a:r>
              <a:rPr/>
              <a:t>☐ Open ticket → </a:t>
            </a:r>
            <a:r>
              <a:rPr b="1"/>
              <a:t>Refund</a:t>
            </a:r>
            <a:r>
              <a:rPr/>
              <a:t> button</a:t>
            </a:r>
          </a:p>
          <a:p>
            <a:pPr lvl="0"/>
            <a:r>
              <a:rPr/>
              <a:t>☐ Enter customer refund amount + airline retention amount</a:t>
            </a:r>
          </a:p>
          <a:p>
            <a:pPr lvl="0"/>
            <a:r>
              <a:rPr/>
              <a:t>☐ Save → auto-posts journal: Dr Sales, Cr Bank for customer refund</a:t>
            </a:r>
          </a:p>
          <a:p>
            <a:pPr lvl="0"/>
            <a:r>
              <a:rPr/>
              <a:t>☐ Hand cash / bank transfer to customer</a:t>
            </a:r>
          </a:p>
          <a:p>
            <a:pPr lvl="0"/>
            <a:r>
              <a:rPr/>
              <a:t>☐ Mark refund slip signed by customer → attach to ticket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Appendix A — Status reference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Statuses (values stored in DB)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Placement.currentStage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RECRUITING, PROCESSING, BIO_DATA, OFFICE_WORK, MEDICAL, VISA, TRAINING, MANPOWER, FLIGHT, DEPARTED, ON_DUTY, RETURNED, CANCELLED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Medical.status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NOT_MED, FIT, UNFIT, VISIT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Visa.status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NOT_PROCESSED, IN_PROCESS, STAMP_WAITING, STAMP_OK, REJECTED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Training.status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NOT_STARTED, ENROLLED, COMPLETED, CANCELLED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Manpower.status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WAITING, OK, CANCELLED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FlightDetail.status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TICKET_WAITING, FLIGHT_WAITING, DEPARTED, CANCELLED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Complaint.status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NEW, IN_PROGRESS, RESOLVED, CLOSED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TicketSale.status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ISSUED, FLOWN, REFUNDED, CANCELLED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Appendix B — Audit trail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Every stage save writes a </a:t>
            </a:r>
            <a:r>
              <a:rPr>
                <a:latin typeface="Courier"/>
              </a:rPr>
              <a:t>PassengerStatusEvent</a:t>
            </a:r>
            <a:r>
              <a:rPr/>
              <a:t>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Value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placementId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passenger ref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BIO_DATA / OFFICE_WORK / MEDICAL / …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status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the new status value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userId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who saved it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occurredAt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timestamp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note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“ saved”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Used for: dashboard KPIs, passenger detail timeline, Status Summary report, complaint investigations.</a:t>
            </a:r>
          </a:p>
        </p:txBody>
      </p:sp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Appendix C —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Tech issues: </a:t>
            </a:r>
            <a:r>
              <a:rPr>
                <a:latin typeface="Courier"/>
              </a:rPr>
              <a:t>farhadh.35@gmail.com</a:t>
            </a:r>
          </a:p>
          <a:p>
            <a:pPr lvl="0"/>
            <a:r>
              <a:rPr/>
              <a:t>Public site issues: see footer of </a:t>
            </a:r>
            <a:r>
              <a:rPr>
                <a:latin typeface="Courier"/>
              </a:rPr>
              <a:t>https://www.frwjobs.com</a:t>
            </a:r>
          </a:p>
          <a:p>
            <a:pPr lvl="0"/>
            <a:r>
              <a:rPr/>
              <a:t>BMET reference: https://www.bmet.gov.bd</a:t>
            </a:r>
          </a:p>
          <a:p>
            <a:pPr lvl="0"/>
            <a:r>
              <a:rPr/>
              <a:t>Amiprobashi source: https://moewoe.amiprobashi.com (read-only, attribution required)</a:t>
            </a:r>
          </a:p>
        </p:txBody>
      </p:sp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i="1"/>
              <a:t>End of training manual. Print this document and keep at every workstation.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System overview &amp; roles</a:t>
            </a:r>
          </a:p>
          <a:p>
            <a:pPr lvl="0" indent="-342900" marL="342900">
              <a:buAutoNum type="arabicPeriod"/>
            </a:pPr>
            <a:r>
              <a:rPr/>
              <a:t>Worker lifecycle — end-to-end flow</a:t>
            </a:r>
          </a:p>
          <a:p>
            <a:pPr lvl="0" indent="-342900" marL="342900">
              <a:buAutoNum type="arabicPeriod"/>
            </a:pPr>
            <a:r>
              <a:rPr/>
              <a:t>Login + navigation basics</a:t>
            </a:r>
          </a:p>
          <a:p>
            <a:pPr lvl="0" indent="-342900" marL="342900">
              <a:buAutoNum type="arabicPeriod"/>
            </a:pPr>
            <a:r>
              <a:rPr/>
              <a:t>Dashboard</a:t>
            </a:r>
          </a:p>
          <a:p>
            <a:pPr lvl="0" indent="-342900" marL="342900">
              <a:buAutoNum type="arabicPeriod"/>
            </a:pPr>
            <a:r>
              <a:rPr/>
              <a:t>Agents module</a:t>
            </a:r>
          </a:p>
          <a:p>
            <a:pPr lvl="0" indent="-342900" marL="342900">
              <a:buAutoNum type="arabicPeriod"/>
            </a:pPr>
            <a:r>
              <a:rPr/>
              <a:t>Passenger module</a:t>
            </a:r>
          </a:p>
          <a:p>
            <a:pPr lvl="0" indent="-342900" marL="342900">
              <a:buAutoNum type="arabicPeriod"/>
            </a:pPr>
            <a:r>
              <a:rPr/>
              <a:t>Ticket module</a:t>
            </a:r>
          </a:p>
          <a:p>
            <a:pPr lvl="0" indent="-342900" marL="342900">
              <a:buAutoNum type="arabicPeriod"/>
            </a:pPr>
            <a:r>
              <a:rPr/>
              <a:t>Services module — stage editors</a:t>
            </a:r>
          </a:p>
          <a:p>
            <a:pPr lvl="0" indent="-342900" marL="342900">
              <a:buAutoNum type="arabicPeriod"/>
            </a:pPr>
            <a:r>
              <a:rPr/>
              <a:t>Reports module</a:t>
            </a:r>
          </a:p>
          <a:p>
            <a:pPr lvl="0" indent="-342900" marL="342900">
              <a:buAutoNum type="arabicPeriod"/>
            </a:pPr>
            <a:r>
              <a:rPr/>
              <a:t>BMET module</a:t>
            </a:r>
          </a:p>
          <a:p>
            <a:pPr lvl="0" indent="-342900" marL="342900">
              <a:buAutoNum type="arabicPeriod"/>
            </a:pPr>
            <a:r>
              <a:rPr/>
              <a:t>Forms module — printable</a:t>
            </a:r>
          </a:p>
          <a:p>
            <a:pPr lvl="0" indent="-342900" marL="342900">
              <a:buAutoNum type="arabicPeriod"/>
            </a:pPr>
            <a:r>
              <a:rPr/>
              <a:t>Admin — Agency Settings</a:t>
            </a:r>
          </a:p>
          <a:p>
            <a:pPr lvl="0" indent="-342900" marL="342900">
              <a:buAutoNum type="arabicPeriod"/>
            </a:pPr>
            <a:r>
              <a:rPr/>
              <a:t>Finance portal</a:t>
            </a:r>
          </a:p>
          <a:p>
            <a:pPr lvl="0" indent="-342900" marL="342900">
              <a:buAutoNum type="arabicPeriod"/>
            </a:pPr>
            <a:r>
              <a:rPr/>
              <a:t>Agent portal</a:t>
            </a:r>
          </a:p>
          <a:p>
            <a:pPr lvl="0" indent="-342900" marL="342900">
              <a:buAutoNum type="arabicPeriod"/>
            </a:pPr>
            <a:r>
              <a:rPr/>
              <a:t>Worker (Passenger) portal</a:t>
            </a:r>
          </a:p>
          <a:p>
            <a:pPr lvl="0" indent="-342900" marL="342900">
              <a:buAutoNum type="arabicPeriod"/>
            </a:pPr>
            <a:r>
              <a:rPr/>
              <a:t>Scraped Circulars (Amiprobashi)</a:t>
            </a:r>
          </a:p>
          <a:p>
            <a:pPr lvl="0" indent="-342900" marL="342900">
              <a:buAutoNum type="arabicPeriod"/>
            </a:pPr>
            <a:r>
              <a:rPr/>
              <a:t>Day/Night mode, language switch, print</a:t>
            </a:r>
          </a:p>
          <a:p>
            <a:pPr lvl="0" indent="-342900" marL="342900">
              <a:buAutoNum type="arabicPeriod"/>
            </a:pPr>
            <a:r>
              <a:rPr/>
              <a:t>Common errors &amp; fixes</a:t>
            </a:r>
          </a:p>
          <a:p>
            <a:pPr lvl="0" indent="-342900" marL="342900">
              <a:buAutoNum type="arabicPeriod"/>
            </a:pPr>
            <a:r>
              <a:rPr/>
              <a:t>Checklists — quick reference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1. System overview &amp; roles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FRW back-office is a single web application that runs all overseas-recruitment operations: agent management, worker pipeline (medical → visa → training → manpower → flight), tickets, complaints, BMET filings, payments, and double-entry finance.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Role matrix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Login URL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Portal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Can do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ADMIN / HR / RECRUITER</a:t>
                      </a:r>
                      <a:r>
                        <a:rPr/>
                        <a:t> (office staff)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/[locale]/login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/admin/ops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Full back-office: passengers, agents, demands, tickets, BMET, forms, reports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FINANCE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/[locale]/login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/finance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Chart of accounts, vouchers, invoices, vendor bills, payroll, reports. Cannot edit passenger stage data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PASSENGER_AGENT</a:t>
                      </a:r>
                      <a:r>
                        <a:rPr/>
                        <a:t> (sub-broker)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/[locale]/login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/agent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Own passengers only; demand circulars; commission view; complaints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SERVICE_AGENT</a:t>
                      </a:r>
                      <a:r>
                        <a:rPr/>
                        <a:t> (vendor: medical, visa agent, TTC, ticketing agency)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/[locale]/login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/agent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Own assigned passengers; service-specific stage edits only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WORKER</a:t>
                      </a:r>
                      <a:r>
                        <a:rPr/>
                        <a:t> (passenger)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/[locale]/login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>
                          <a:latin typeface="Courier"/>
                        </a:rPr>
                        <a:t>/passenger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Own status, document list, flight info, pay outstanding fees, file complaint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Role is set at user creation by admin. To create a user, use the existing user-management UI or the Prisma seed scripts.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Stage map — the pipeline</a:t>
            </a:r>
          </a:p>
        </p:txBody>
      </p:sp>
      <p:pic>
        <p:nvPicPr>
          <p:cNvPr descr="images/diagram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905000"/>
            <a:ext cx="5105400" cy="469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Each transition is recorded in </a:t>
            </a:r>
            <a:r>
              <a:rPr>
                <a:latin typeface="Courier"/>
              </a:rPr>
              <a:t>PassengerStatusEvent</a:t>
            </a:r>
            <a:r>
              <a:rPr/>
              <a:t> (audit log). The Placement’s </a:t>
            </a:r>
            <a:r>
              <a:rPr>
                <a:latin typeface="Courier"/>
              </a:rPr>
              <a:t>currentStage</a:t>
            </a:r>
            <a:r>
              <a:rPr/>
              <a:t> advances automatically when a stage editor is saved. Dashboard KPIs read from this.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2. Worker lifecycle — end-to-end flow</a:t>
            </a:r>
          </a:p>
        </p:txBody>
      </p:sp>
      <p:pic>
        <p:nvPicPr>
          <p:cNvPr descr="images/diagram-2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39900" y="1193800"/>
            <a:ext cx="5676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Diagram 2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3. Login + navigation basics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Open </a:t>
            </a:r>
            <a:r>
              <a:rPr>
                <a:latin typeface="Courier"/>
              </a:rPr>
              <a:t>https://www.frwjobs.com/en/login</a:t>
            </a:r>
            <a:r>
              <a:rPr/>
              <a:t> (or </a:t>
            </a:r>
            <a:r>
              <a:rPr>
                <a:latin typeface="Courier"/>
              </a:rPr>
              <a:t>/bn/login</a:t>
            </a:r>
            <a:r>
              <a:rPr/>
              <a:t> for Bangla).</a:t>
            </a:r>
          </a:p>
          <a:p>
            <a:pPr lvl="0" indent="-342900" marL="342900">
              <a:buAutoNum type="arabicPeriod"/>
            </a:pPr>
            <a:r>
              <a:rPr/>
              <a:t>Enter email + password supplied by admin.</a:t>
            </a:r>
          </a:p>
          <a:p>
            <a:pPr lvl="0" indent="-342900" marL="342900">
              <a:buAutoNum type="arabicPeriod"/>
            </a:pPr>
            <a:r>
              <a:rPr/>
              <a:t>After login the system routes you by role:</a:t>
            </a:r>
          </a:p>
          <a:p>
            <a:pPr lvl="1"/>
            <a:r>
              <a:rPr/>
              <a:t>office staff → </a:t>
            </a:r>
            <a:r>
              <a:rPr>
                <a:latin typeface="Courier"/>
              </a:rPr>
              <a:t>/en/admin/ops</a:t>
            </a:r>
          </a:p>
          <a:p>
            <a:pPr lvl="1"/>
            <a:r>
              <a:rPr/>
              <a:t>finance → </a:t>
            </a:r>
            <a:r>
              <a:rPr>
                <a:latin typeface="Courier"/>
              </a:rPr>
              <a:t>/en/finance</a:t>
            </a:r>
          </a:p>
          <a:p>
            <a:pPr lvl="1"/>
            <a:r>
              <a:rPr/>
              <a:t>sub-broker / vendor → </a:t>
            </a:r>
            <a:r>
              <a:rPr>
                <a:latin typeface="Courier"/>
              </a:rPr>
              <a:t>/en/agent</a:t>
            </a:r>
          </a:p>
          <a:p>
            <a:pPr lvl="1"/>
            <a:r>
              <a:rPr/>
              <a:t>worker → </a:t>
            </a:r>
            <a:r>
              <a:rPr>
                <a:latin typeface="Courier"/>
              </a:rPr>
              <a:t>/en/passenger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Common UI elements (back-office)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/>
                <a:gridCol w="1701800"/>
                <a:gridCol w="1701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Purpose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Left side nav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every back-office page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Module groups: Agents / Passenger / Ticket / Services / Reports / BMET / Forms / Admin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Top bar — title + global search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every page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Search by Job ID, PR No, Passport, or Name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Theme toggle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top right (sun/moon icon)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Day = warm cream; Night = slate-blue. Persists per device.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Locale switcher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top right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EN ⇄ BN ⇄ AR. The whole UI re-renders.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Keyboard shortcuts</a:t>
            </a:r>
          </a:p>
          <a:p>
            <a:pPr lvl="0"/>
            <a:r>
              <a:rPr>
                <a:latin typeface="Courier"/>
              </a:rPr>
              <a:t>Ctrl/Cmd + P</a:t>
            </a:r>
            <a:r>
              <a:rPr/>
              <a:t> — print the current page (forms render to PDF cleanly).</a:t>
            </a:r>
          </a:p>
          <a:p>
            <a:pPr lvl="0"/>
            <a:r>
              <a:rPr/>
              <a:t>Type into the global search → press </a:t>
            </a:r>
            <a:r>
              <a:rPr>
                <a:latin typeface="Courier"/>
              </a:rPr>
              <a:t>Enter</a:t>
            </a:r>
            <a:r>
              <a:rPr/>
              <a:t> → opens passenger detail.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Friends Recruitment World</dc:creator>
  <cp:keywords/>
  <dcterms:created xsi:type="dcterms:W3CDTF">2026-05-16T08:52:32Z</dcterms:created>
  <dcterms:modified xsi:type="dcterms:W3CDTF">2026-05-16T08:52:32Z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